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handoutMasters/handoutMaster1.xml" ContentType="application/vnd.openxmlformats-officedocument.presentationml.handoutMaster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handouts3" clrMode="gray" frameSlides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144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33E97-E445-394A-AB1D-8553CF3B69B1}" type="datetimeFigureOut">
              <a:rPr lang="en-US" smtClean="0"/>
              <a:t>9/15/14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98F1D1-4F65-F947-AEE1-BACE64E185D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E3BEB-9EAA-F14F-A2BA-9D9E18CE8E8C}" type="datetimeFigureOut">
              <a:rPr lang="en-US" smtClean="0"/>
              <a:t>9/15/14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723DC61-F9CD-D144-8995-7E09A699A30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E3BEB-9EAA-F14F-A2BA-9D9E18CE8E8C}" type="datetimeFigureOut">
              <a:rPr lang="en-US" smtClean="0"/>
              <a:t>9/15/14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3DC61-F9CD-D144-8995-7E09A699A3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E3BEB-9EAA-F14F-A2BA-9D9E18CE8E8C}" type="datetimeFigureOut">
              <a:rPr lang="en-US" smtClean="0"/>
              <a:t>9/15/14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3DC61-F9CD-D144-8995-7E09A699A3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E3BEB-9EAA-F14F-A2BA-9D9E18CE8E8C}" type="datetimeFigureOut">
              <a:rPr lang="en-US" smtClean="0"/>
              <a:t>9/15/14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3DC61-F9CD-D144-8995-7E09A699A30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E3BEB-9EAA-F14F-A2BA-9D9E18CE8E8C}" type="datetimeFigureOut">
              <a:rPr lang="en-US" smtClean="0"/>
              <a:t>9/15/14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723DC61-F9CD-D144-8995-7E09A699A30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E3BEB-9EAA-F14F-A2BA-9D9E18CE8E8C}" type="datetimeFigureOut">
              <a:rPr lang="en-US" smtClean="0"/>
              <a:t>9/15/14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3DC61-F9CD-D144-8995-7E09A699A30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E3BEB-9EAA-F14F-A2BA-9D9E18CE8E8C}" type="datetimeFigureOut">
              <a:rPr lang="en-US" smtClean="0"/>
              <a:t>9/15/14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3DC61-F9CD-D144-8995-7E09A699A30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E3BEB-9EAA-F14F-A2BA-9D9E18CE8E8C}" type="datetimeFigureOut">
              <a:rPr lang="en-US" smtClean="0"/>
              <a:t>9/15/14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3DC61-F9CD-D144-8995-7E09A699A3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E3BEB-9EAA-F14F-A2BA-9D9E18CE8E8C}" type="datetimeFigureOut">
              <a:rPr lang="en-US" smtClean="0"/>
              <a:t>9/15/14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3DC61-F9CD-D144-8995-7E09A699A3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E3BEB-9EAA-F14F-A2BA-9D9E18CE8E8C}" type="datetimeFigureOut">
              <a:rPr lang="en-US" smtClean="0"/>
              <a:t>9/15/14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3DC61-F9CD-D144-8995-7E09A699A30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E3BEB-9EAA-F14F-A2BA-9D9E18CE8E8C}" type="datetimeFigureOut">
              <a:rPr lang="en-US" smtClean="0"/>
              <a:t>9/15/14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723DC61-F9CD-D144-8995-7E09A699A30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BBE3BEB-9EAA-F14F-A2BA-9D9E18CE8E8C}" type="datetimeFigureOut">
              <a:rPr lang="en-US" smtClean="0"/>
              <a:t>9/15/14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723DC61-F9CD-D144-8995-7E09A699A30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84297"/>
            <a:ext cx="6400800" cy="1064557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What archaeologists do to try and figure out what happened in the past</a:t>
            </a:r>
            <a:endParaRPr lang="en-US" sz="2800" b="1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700" dirty="0" smtClean="0">
                <a:latin typeface="Action Is"/>
                <a:cs typeface="Action Is"/>
              </a:rPr>
              <a:t>Archaeological Process</a:t>
            </a:r>
            <a:endParaRPr lang="en-US" sz="5700" dirty="0">
              <a:latin typeface="Action Is"/>
              <a:cs typeface="Action I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t="6826" b="4797"/>
          <a:stretch>
            <a:fillRect/>
          </a:stretch>
        </p:blipFill>
        <p:spPr>
          <a:xfrm>
            <a:off x="2050181" y="3234245"/>
            <a:ext cx="5080000" cy="33671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397024"/>
            <a:ext cx="7772400" cy="804074"/>
          </a:xfrm>
        </p:spPr>
        <p:txBody>
          <a:bodyPr/>
          <a:lstStyle/>
          <a:p>
            <a:r>
              <a:rPr lang="en-US" b="1" dirty="0" smtClean="0"/>
              <a:t>Archaeologists do not…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885858" y="1148150"/>
            <a:ext cx="7772400" cy="1709283"/>
          </a:xfrm>
        </p:spPr>
        <p:txBody>
          <a:bodyPr numCol="2">
            <a:noAutofit/>
          </a:bodyPr>
          <a:lstStyle/>
          <a:p>
            <a:r>
              <a:rPr lang="en-US" sz="2200" dirty="0" smtClean="0"/>
              <a:t>s</a:t>
            </a:r>
            <a:r>
              <a:rPr lang="en-US" sz="2200" dirty="0" smtClean="0"/>
              <a:t>tudy dinosaurs</a:t>
            </a:r>
          </a:p>
          <a:p>
            <a:r>
              <a:rPr lang="en-US" sz="2200" dirty="0" smtClean="0"/>
              <a:t>l</a:t>
            </a:r>
            <a:r>
              <a:rPr lang="en-US" sz="2200" dirty="0" smtClean="0"/>
              <a:t>ook specifically for pretty or valuable objects</a:t>
            </a:r>
          </a:p>
          <a:p>
            <a:r>
              <a:rPr lang="en-US" sz="2200" dirty="0" smtClean="0"/>
              <a:t>o</a:t>
            </a:r>
            <a:r>
              <a:rPr lang="en-US" sz="2200" dirty="0" smtClean="0"/>
              <a:t>nly look for artifacts</a:t>
            </a:r>
          </a:p>
          <a:p>
            <a:r>
              <a:rPr lang="en-US" sz="2200" dirty="0" smtClean="0"/>
              <a:t>o</a:t>
            </a:r>
            <a:r>
              <a:rPr lang="en-US" sz="2200" dirty="0" smtClean="0"/>
              <a:t>nly study prehistory</a:t>
            </a:r>
          </a:p>
          <a:p>
            <a:r>
              <a:rPr lang="en-US" sz="2200" dirty="0" smtClean="0"/>
              <a:t>s</a:t>
            </a:r>
            <a:r>
              <a:rPr lang="en-US" sz="2200" dirty="0" smtClean="0"/>
              <a:t>pend all their time digging</a:t>
            </a:r>
          </a:p>
          <a:p>
            <a:r>
              <a:rPr lang="en-US" sz="2200" dirty="0" smtClean="0"/>
              <a:t>b</a:t>
            </a:r>
            <a:r>
              <a:rPr lang="en-US" sz="2200" dirty="0" smtClean="0"/>
              <a:t>uy or sell artifacts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600" y="2857434"/>
            <a:ext cx="6908800" cy="3683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1106"/>
            <a:ext cx="7772400" cy="775537"/>
          </a:xfrm>
        </p:spPr>
        <p:txBody>
          <a:bodyPr/>
          <a:lstStyle/>
          <a:p>
            <a:r>
              <a:rPr lang="en-US" dirty="0" smtClean="0"/>
              <a:t>1. Find a </a:t>
            </a:r>
            <a:r>
              <a:rPr lang="en-US" u="sng" dirty="0" smtClean="0">
                <a:solidFill>
                  <a:srgbClr val="FF0000"/>
                </a:solidFill>
              </a:rPr>
              <a:t>site</a:t>
            </a:r>
            <a:endParaRPr lang="en-US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119613"/>
            <a:ext cx="3749040" cy="4572000"/>
          </a:xfrm>
        </p:spPr>
        <p:txBody>
          <a:bodyPr/>
          <a:lstStyle/>
          <a:p>
            <a:r>
              <a:rPr lang="en-US" dirty="0" smtClean="0"/>
              <a:t>Fresh water, protection, trade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933950" y="1133882"/>
            <a:ext cx="3749040" cy="4572000"/>
          </a:xfrm>
        </p:spPr>
        <p:txBody>
          <a:bodyPr/>
          <a:lstStyle/>
          <a:p>
            <a:r>
              <a:rPr lang="en-US" dirty="0" smtClean="0"/>
              <a:t>Found artifacts and fossils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38" y="2211681"/>
            <a:ext cx="6337779" cy="4252983"/>
          </a:xfrm>
          <a:prstGeom prst="rect">
            <a:avLst/>
          </a:prstGeom>
        </p:spPr>
      </p:pic>
      <p:pic>
        <p:nvPicPr>
          <p:cNvPr id="7" name="Picture 6" descr="mini archaeology 005 helper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2390" y="2700702"/>
            <a:ext cx="4800600" cy="376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456605"/>
            <a:ext cx="3749040" cy="4572000"/>
          </a:xfrm>
        </p:spPr>
        <p:txBody>
          <a:bodyPr/>
          <a:lstStyle/>
          <a:p>
            <a:r>
              <a:rPr lang="en-US" dirty="0" smtClean="0"/>
              <a:t>Above ground clues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933950" y="506046"/>
            <a:ext cx="2586749" cy="1477334"/>
          </a:xfrm>
        </p:spPr>
        <p:txBody>
          <a:bodyPr/>
          <a:lstStyle/>
          <a:p>
            <a:r>
              <a:rPr lang="en-US" dirty="0" smtClean="0"/>
              <a:t>RADAR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2331" y="704530"/>
            <a:ext cx="3076735" cy="3076735"/>
          </a:xfrm>
          <a:prstGeom prst="rect">
            <a:avLst/>
          </a:prstGeom>
        </p:spPr>
      </p:pic>
      <p:pic>
        <p:nvPicPr>
          <p:cNvPr id="6" name="Picture 5" descr="AGC tall plant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705" y="1055901"/>
            <a:ext cx="3662235" cy="2583964"/>
          </a:xfrm>
          <a:prstGeom prst="rect">
            <a:avLst/>
          </a:prstGeom>
        </p:spPr>
      </p:pic>
      <p:pic>
        <p:nvPicPr>
          <p:cNvPr id="7" name="Picture 6" descr="AGC poor plant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866" y="3781265"/>
            <a:ext cx="2787650" cy="2605212"/>
          </a:xfrm>
          <a:prstGeom prst="rect">
            <a:avLst/>
          </a:prstGeom>
        </p:spPr>
      </p:pic>
      <p:pic>
        <p:nvPicPr>
          <p:cNvPr id="8" name="Picture 7" descr="AGC depressio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5689" y="3781265"/>
            <a:ext cx="2871576" cy="268559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Get permission to explore site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937760" y="1676104"/>
            <a:ext cx="3749040" cy="4572000"/>
          </a:xfrm>
        </p:spPr>
        <p:txBody>
          <a:bodyPr/>
          <a:lstStyle/>
          <a:p>
            <a:pPr>
              <a:spcAft>
                <a:spcPts val="4200"/>
              </a:spcAft>
            </a:pPr>
            <a:r>
              <a:rPr lang="en-US" dirty="0" smtClean="0"/>
              <a:t>o</a:t>
            </a:r>
            <a:r>
              <a:rPr lang="en-US" dirty="0" smtClean="0"/>
              <a:t>wner of land</a:t>
            </a:r>
          </a:p>
          <a:p>
            <a:pPr>
              <a:spcAft>
                <a:spcPts val="4200"/>
              </a:spcAft>
            </a:pPr>
            <a:r>
              <a:rPr lang="en-US" dirty="0" smtClean="0"/>
              <a:t>government, when team is from out of the country</a:t>
            </a:r>
          </a:p>
          <a:p>
            <a:pPr>
              <a:spcAft>
                <a:spcPts val="4200"/>
              </a:spcAft>
            </a:pPr>
            <a:r>
              <a:rPr lang="en-US" dirty="0" smtClean="0"/>
              <a:t>e</a:t>
            </a:r>
            <a:r>
              <a:rPr lang="en-US" dirty="0" smtClean="0"/>
              <a:t>specially difficult with marine archaeology 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 r="8975"/>
          <a:stretch>
            <a:fillRect/>
          </a:stretch>
        </p:blipFill>
        <p:spPr>
          <a:xfrm>
            <a:off x="432781" y="1417638"/>
            <a:ext cx="4099350" cy="3272581"/>
          </a:xfrm>
          <a:prstGeom prst="rect">
            <a:avLst/>
          </a:prstGeom>
        </p:spPr>
      </p:pic>
      <p:pic>
        <p:nvPicPr>
          <p:cNvPr id="7" name="Picture 4" descr="mini archaeology 006 yes"/>
          <p:cNvPicPr>
            <a:picLocks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874035" y="2632819"/>
            <a:ext cx="2351088" cy="4114800"/>
          </a:xfr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29003"/>
            <a:ext cx="7772400" cy="1143000"/>
          </a:xfrm>
        </p:spPr>
        <p:txBody>
          <a:bodyPr/>
          <a:lstStyle/>
          <a:p>
            <a:r>
              <a:rPr lang="en-US" dirty="0" smtClean="0"/>
              <a:t>3. Create a carefully measured grid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 t="15112"/>
          <a:stretch>
            <a:fillRect/>
          </a:stretch>
        </p:blipFill>
        <p:spPr>
          <a:xfrm>
            <a:off x="3233809" y="1213830"/>
            <a:ext cx="5910191" cy="37627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rcRect l="6718" t="22794" r="9730"/>
          <a:stretch>
            <a:fillRect/>
          </a:stretch>
        </p:blipFill>
        <p:spPr>
          <a:xfrm>
            <a:off x="0" y="3916455"/>
            <a:ext cx="4774994" cy="29415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4994" y="4976610"/>
            <a:ext cx="4369005" cy="188139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rcRect b="6911"/>
          <a:stretch>
            <a:fillRect/>
          </a:stretch>
        </p:blipFill>
        <p:spPr>
          <a:xfrm>
            <a:off x="44298" y="1272902"/>
            <a:ext cx="3189081" cy="256683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0590" y="0"/>
            <a:ext cx="7772400" cy="1143000"/>
          </a:xfrm>
        </p:spPr>
        <p:txBody>
          <a:bodyPr/>
          <a:lstStyle/>
          <a:p>
            <a:r>
              <a:rPr lang="en-US" dirty="0" smtClean="0"/>
              <a:t>4. Label and record </a:t>
            </a:r>
            <a:r>
              <a:rPr lang="en-US" b="1" u="sng" dirty="0" smtClean="0"/>
              <a:t>EVERYTHING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429242"/>
            <a:ext cx="3749040" cy="4572000"/>
          </a:xfrm>
        </p:spPr>
        <p:txBody>
          <a:bodyPr/>
          <a:lstStyle/>
          <a:p>
            <a:r>
              <a:rPr lang="en-US" dirty="0" smtClean="0"/>
              <a:t>Map the grid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933950" y="1433032"/>
            <a:ext cx="3749040" cy="4572000"/>
          </a:xfrm>
        </p:spPr>
        <p:txBody>
          <a:bodyPr/>
          <a:lstStyle/>
          <a:p>
            <a:r>
              <a:rPr lang="en-US" dirty="0" smtClean="0"/>
              <a:t>Bag and label all findings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414" y="2012631"/>
            <a:ext cx="3337172" cy="33455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324" y="4475855"/>
            <a:ext cx="2096807" cy="20968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2141" y="4839102"/>
            <a:ext cx="2607111" cy="17335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rcRect t="13668" r="16429" b="26130"/>
          <a:stretch>
            <a:fillRect/>
          </a:stretch>
        </p:blipFill>
        <p:spPr>
          <a:xfrm>
            <a:off x="4208586" y="2012630"/>
            <a:ext cx="4828782" cy="26088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4872"/>
            <a:ext cx="7772400" cy="1143000"/>
          </a:xfrm>
        </p:spPr>
        <p:txBody>
          <a:bodyPr/>
          <a:lstStyle/>
          <a:p>
            <a:r>
              <a:rPr lang="en-US" dirty="0" smtClean="0"/>
              <a:t>5. Back to the 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205228"/>
            <a:ext cx="7772400" cy="1981200"/>
          </a:xfrm>
        </p:spPr>
        <p:txBody>
          <a:bodyPr numCol="2">
            <a:normAutofit/>
          </a:bodyPr>
          <a:lstStyle/>
          <a:p>
            <a:r>
              <a:rPr lang="en-US" dirty="0" smtClean="0"/>
              <a:t>Carefully pack findings to transport</a:t>
            </a:r>
          </a:p>
          <a:p>
            <a:r>
              <a:rPr lang="en-US" dirty="0" smtClean="0"/>
              <a:t>Enter all findings into a database</a:t>
            </a:r>
          </a:p>
          <a:p>
            <a:r>
              <a:rPr lang="en-US" dirty="0" smtClean="0"/>
              <a:t>Do scientific dating (when appropriate)</a:t>
            </a:r>
          </a:p>
          <a:p>
            <a:r>
              <a:rPr lang="en-US" dirty="0" smtClean="0"/>
              <a:t>Use education, training, and experience to interpret data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831" y="3058006"/>
            <a:ext cx="6780155" cy="360704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5591" y="274638"/>
            <a:ext cx="4066101" cy="1143000"/>
          </a:xfrm>
        </p:spPr>
        <p:txBody>
          <a:bodyPr/>
          <a:lstStyle/>
          <a:p>
            <a:r>
              <a:rPr lang="en-US" dirty="0" smtClean="0"/>
              <a:t>Tools of the Trade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1292" y="1626657"/>
            <a:ext cx="4237350" cy="2639929"/>
          </a:xfrm>
        </p:spPr>
        <p:txBody>
          <a:bodyPr numCol="2">
            <a:normAutofit/>
          </a:bodyPr>
          <a:lstStyle/>
          <a:p>
            <a:r>
              <a:rPr lang="en-US" dirty="0" smtClean="0"/>
              <a:t>Trowels</a:t>
            </a:r>
          </a:p>
          <a:p>
            <a:r>
              <a:rPr lang="en-US" dirty="0" smtClean="0"/>
              <a:t>Brushes</a:t>
            </a:r>
          </a:p>
          <a:p>
            <a:r>
              <a:rPr lang="en-US" dirty="0" smtClean="0"/>
              <a:t>Spoons</a:t>
            </a:r>
          </a:p>
          <a:p>
            <a:r>
              <a:rPr lang="en-US" dirty="0" smtClean="0"/>
              <a:t>Dental picks</a:t>
            </a:r>
          </a:p>
          <a:p>
            <a:r>
              <a:rPr lang="en-US" dirty="0" smtClean="0"/>
              <a:t>Sieves</a:t>
            </a:r>
          </a:p>
          <a:p>
            <a:r>
              <a:rPr lang="en-US" dirty="0" smtClean="0"/>
              <a:t>Dust pans</a:t>
            </a:r>
          </a:p>
          <a:p>
            <a:r>
              <a:rPr lang="en-US" dirty="0" smtClean="0"/>
              <a:t>Wheelbarrows</a:t>
            </a:r>
          </a:p>
          <a:p>
            <a:r>
              <a:rPr lang="en-US" dirty="0" smtClean="0"/>
              <a:t>Measuring tape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8642" y="1969110"/>
            <a:ext cx="4375358" cy="3690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rcRect r="2696"/>
          <a:stretch>
            <a:fillRect/>
          </a:stretch>
        </p:blipFill>
        <p:spPr>
          <a:xfrm>
            <a:off x="0" y="4057567"/>
            <a:ext cx="4768642" cy="2800433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ＭＳ ゴシック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ヒラギノ明朝 Pro W3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Equity.thmx</Template>
  <TotalTime>785</TotalTime>
  <Words>159</Words>
  <Application>Microsoft Macintosh PowerPoint</Application>
  <PresentationFormat>On-screen Show (4:3)</PresentationFormat>
  <Paragraphs>36</Paragraphs>
  <Slides>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Equity</vt:lpstr>
      <vt:lpstr>Archaeological Process</vt:lpstr>
      <vt:lpstr>Archaeologists do not…</vt:lpstr>
      <vt:lpstr>1. Find a site</vt:lpstr>
      <vt:lpstr>Slide 4</vt:lpstr>
      <vt:lpstr>2. Get permission to explore site</vt:lpstr>
      <vt:lpstr>3. Create a carefully measured grid</vt:lpstr>
      <vt:lpstr>4. Label and record EVERYTHING!</vt:lpstr>
      <vt:lpstr>5. Back to the lab</vt:lpstr>
      <vt:lpstr>Tools of the Trade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Archaeological Process</dc:title>
  <dc:creator>Erin Coppola-Klein</dc:creator>
  <cp:lastModifiedBy>Erin Coppola-Klein</cp:lastModifiedBy>
  <cp:revision>6</cp:revision>
  <cp:lastPrinted>2014-09-16T01:46:47Z</cp:lastPrinted>
  <dcterms:created xsi:type="dcterms:W3CDTF">2014-09-15T13:03:18Z</dcterms:created>
  <dcterms:modified xsi:type="dcterms:W3CDTF">2014-09-16T02:09:09Z</dcterms:modified>
</cp:coreProperties>
</file>